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6858000" cy="9906000" type="A4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66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139" autoAdjust="0"/>
  </p:normalViewPr>
  <p:slideViewPr>
    <p:cSldViewPr snapToGrid="0">
      <p:cViewPr varScale="1">
        <p:scale>
          <a:sx n="78" d="100"/>
          <a:sy n="78" d="100"/>
        </p:scale>
        <p:origin x="31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561" cy="337979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9166" y="0"/>
            <a:ext cx="4275560" cy="337979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fld id="{E88F7E90-20D1-4CA8-A32B-44871E0A7EA1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146550" y="842963"/>
            <a:ext cx="1573213" cy="2271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5" tIns="45693" rIns="91385" bIns="4569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790" y="3241735"/>
            <a:ext cx="7892733" cy="2651462"/>
          </a:xfrm>
          <a:prstGeom prst="rect">
            <a:avLst/>
          </a:prstGeom>
        </p:spPr>
        <p:txBody>
          <a:bodyPr vert="horz" lIns="91385" tIns="45693" rIns="91385" bIns="4569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397784"/>
            <a:ext cx="4275561" cy="337979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9166" y="6397784"/>
            <a:ext cx="4275560" cy="337979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fld id="{4A45A295-45F1-46CD-8E99-C427E7DC8A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28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82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99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41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1264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784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57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84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077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03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269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570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4FFAA-588E-4FE8-80AB-8677B6EA1D67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460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6C812F1-52C3-D559-E751-7ED818F8BEB0}"/>
              </a:ext>
            </a:extLst>
          </p:cNvPr>
          <p:cNvSpPr/>
          <p:nvPr/>
        </p:nvSpPr>
        <p:spPr>
          <a:xfrm>
            <a:off x="-3140" y="144379"/>
            <a:ext cx="6858000" cy="9761622"/>
          </a:xfrm>
          <a:prstGeom prst="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bg1"/>
              </a:gs>
              <a:gs pos="0">
                <a:srgbClr val="0070C0"/>
              </a:gs>
            </a:gsLst>
            <a:lin ang="16200000" scaled="1"/>
            <a:tileRect/>
          </a:gra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B45EE058-0322-B7A7-2E42-754414449B29}"/>
              </a:ext>
            </a:extLst>
          </p:cNvPr>
          <p:cNvSpPr/>
          <p:nvPr/>
        </p:nvSpPr>
        <p:spPr>
          <a:xfrm>
            <a:off x="106421" y="66359"/>
            <a:ext cx="6651321" cy="872842"/>
          </a:xfrm>
          <a:prstGeom prst="roundRect">
            <a:avLst/>
          </a:prstGeom>
          <a:gradFill flip="none" rotWithShape="1">
            <a:gsLst>
              <a:gs pos="12000">
                <a:srgbClr val="0070C0"/>
              </a:gs>
              <a:gs pos="0">
                <a:schemeClr val="accent1">
                  <a:lumMod val="40000"/>
                  <a:lumOff val="60000"/>
                </a:schemeClr>
              </a:gs>
              <a:gs pos="88000">
                <a:srgbClr val="0070C0"/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26000" rtlCol="0" anchor="b"/>
          <a:lstStyle/>
          <a:p>
            <a:pPr algn="ctr">
              <a:lnSpc>
                <a:spcPct val="50000"/>
              </a:lnSpc>
              <a:spcBef>
                <a:spcPts val="1200"/>
              </a:spcBef>
            </a:pPr>
            <a:r>
              <a:rPr kumimoji="1"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ラーケーションカード</a:t>
            </a:r>
            <a:endParaRPr kumimoji="1"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50000"/>
              </a:lnSpc>
              <a:spcBef>
                <a:spcPts val="1200"/>
              </a:spcBef>
            </a:pP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お子さんと一緒に計画・作成しましょう！！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31E91CD-7A8B-D0B7-E367-6A2729C13556}"/>
              </a:ext>
            </a:extLst>
          </p:cNvPr>
          <p:cNvSpPr/>
          <p:nvPr/>
        </p:nvSpPr>
        <p:spPr>
          <a:xfrm>
            <a:off x="100201" y="1434180"/>
            <a:ext cx="6605399" cy="10062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96000" indent="-263525" algn="l">
              <a:spcBef>
                <a:spcPts val="600"/>
              </a:spcBef>
            </a:pP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　 愛知県内の公立学校（小学校</a:t>
            </a:r>
            <a:r>
              <a:rPr kumimoji="1" lang="ja-JP" altLang="en-US" sz="1200" spc="-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中学校</a:t>
            </a:r>
            <a:r>
              <a:rPr kumimoji="1" lang="ja-JP" altLang="en-US" sz="1200" spc="-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高等学校</a:t>
            </a:r>
            <a:r>
              <a:rPr kumimoji="1" lang="ja-JP" altLang="en-US" sz="1200" spc="-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特別支援学校）に通う</a:t>
            </a:r>
            <a:r>
              <a:rPr kumimoji="1" lang="ja-JP" altLang="en-US" sz="12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子供が、保護者等とともに、校外（家庭や地域）で、</a:t>
            </a:r>
            <a:r>
              <a:rPr kumimoji="1" lang="ja-JP" altLang="en-US" sz="1200" u="sng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体験や探究の学び・活動を、自ら考え、企画し、実行することができる日です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</a:p>
          <a:p>
            <a:pPr marL="396000" indent="-263525" algn="l">
              <a:spcBef>
                <a:spcPts val="600"/>
              </a:spcBef>
            </a:pPr>
            <a:r>
              <a:rPr kumimoji="1"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ラーケーション</a:t>
            </a:r>
            <a:r>
              <a:rPr kumimoji="1"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」は</a:t>
            </a:r>
            <a:r>
              <a:rPr kumimoji="1" lang="ja-JP" altLang="en-US" sz="1200" spc="-15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2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ラーニング</a:t>
            </a:r>
            <a:r>
              <a:rPr kumimoji="1" lang="ja-JP" altLang="en-US" sz="12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learning</a:t>
            </a:r>
            <a:r>
              <a:rPr kumimoji="1" lang="ja-JP" altLang="en-US" sz="12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en-US" altLang="ja-JP" sz="12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学習</a:t>
            </a:r>
            <a:r>
              <a:rPr kumimoji="1" lang="en-US" altLang="ja-JP" sz="12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2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r>
              <a:rPr kumimoji="1" lang="ja-JP" altLang="en-US" sz="12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バケーション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vacation</a:t>
            </a:r>
            <a:r>
              <a:rPr kumimoji="1" lang="ja-JP" altLang="en-US" sz="12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en-US" altLang="ja-JP" sz="12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休暇</a:t>
            </a:r>
            <a:r>
              <a:rPr kumimoji="1" lang="en-US" altLang="ja-JP" sz="12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2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を組み合わせた造語です。</a:t>
            </a:r>
            <a:endParaRPr kumimoji="1" lang="ja-JP" altLang="en-US" sz="1200" dirty="0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48421AE0-23FD-728A-074B-07B224DB2405}"/>
              </a:ext>
            </a:extLst>
          </p:cNvPr>
          <p:cNvSpPr/>
          <p:nvPr/>
        </p:nvSpPr>
        <p:spPr>
          <a:xfrm>
            <a:off x="108331" y="2971540"/>
            <a:ext cx="6651321" cy="3188628"/>
          </a:xfrm>
          <a:prstGeom prst="roundRect">
            <a:avLst>
              <a:gd name="adj" fmla="val 5615"/>
            </a:avLst>
          </a:prstGeom>
          <a:solidFill>
            <a:srgbClr val="FFFFCC"/>
          </a:solidFill>
          <a:ln w="63500"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Ins="108000" rtlCol="0" anchor="t" anchorCtr="0"/>
          <a:lstStyle/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確認できたら、□にチェックを入れましょう</a:t>
            </a:r>
            <a:endParaRPr kumimoji="1"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 algn="ctr">
              <a:lnSpc>
                <a:spcPts val="1100"/>
              </a:lnSpc>
            </a:pPr>
            <a:endParaRPr kumimoji="1" lang="en-US" altLang="ja-JP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上記の「ラーケーションの日」の意義について理解しました。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学校から指定された届け出方法（</a:t>
            </a:r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LINE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・電話）で届け出ます。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東郷町の給食費は定額制のため、給食費の返還はありません。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「ラーケーションの日」の取得により、学校で受けられない授業の　　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内容は、家庭で自習をします。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「ラーケーションの日」は、欠席でなく出席停止になります。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 algn="l">
              <a:lnSpc>
                <a:spcPts val="1300"/>
              </a:lnSpc>
              <a:spcBef>
                <a:spcPts val="12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 「ラーケーションの日」を取るのは、（　　　）日目です。　　　　　　　　　</a:t>
            </a:r>
          </a:p>
          <a:p>
            <a:pPr marL="288000" algn="l">
              <a:lnSpc>
                <a:spcPts val="10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kumimoji="1"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取得できるのは年に３日までです。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 algn="l">
              <a:lnSpc>
                <a:spcPts val="1000"/>
              </a:lnSpc>
              <a:spcBef>
                <a:spcPts val="600"/>
              </a:spcBef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E70139D-8D95-A33B-E42F-1435914C1B91}"/>
              </a:ext>
            </a:extLst>
          </p:cNvPr>
          <p:cNvSpPr/>
          <p:nvPr/>
        </p:nvSpPr>
        <p:spPr>
          <a:xfrm>
            <a:off x="111408" y="6619399"/>
            <a:ext cx="6651321" cy="24238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 anchorCtr="0"/>
          <a:lstStyle/>
          <a:p>
            <a:endParaRPr kumimoji="1"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・学</a:t>
            </a:r>
            <a:r>
              <a:rPr kumimoji="1" lang="ja-JP" altLang="en-US" sz="1400" b="1" spc="300" dirty="0">
                <a:solidFill>
                  <a:schemeClr val="tx1"/>
                </a:solidFill>
                <a:latin typeface="+mn-ea"/>
              </a:rPr>
              <a:t> 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ぶ</a:t>
            </a:r>
            <a:r>
              <a:rPr kumimoji="1" lang="ja-JP" altLang="en-US" sz="1400" b="1" spc="300" dirty="0">
                <a:solidFill>
                  <a:schemeClr val="tx1"/>
                </a:solidFill>
                <a:latin typeface="+mn-ea"/>
              </a:rPr>
              <a:t> 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日：</a:t>
            </a:r>
            <a:r>
              <a:rPr kumimoji="1" lang="ja-JP" altLang="en-US" sz="1400" b="1" u="sng" dirty="0">
                <a:solidFill>
                  <a:schemeClr val="tx1"/>
                </a:solidFill>
                <a:latin typeface="+mn-ea"/>
              </a:rPr>
              <a:t>　　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月</a:t>
            </a:r>
            <a:r>
              <a:rPr kumimoji="1" lang="ja-JP" altLang="en-US" sz="1400" b="1" u="sng" dirty="0">
                <a:solidFill>
                  <a:schemeClr val="tx1"/>
                </a:solidFill>
                <a:latin typeface="+mn-ea"/>
              </a:rPr>
              <a:t>　　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日（　　）　　　　</a:t>
            </a:r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8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・学ぶ場所：</a:t>
            </a:r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8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・学ぶこと：</a:t>
            </a:r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endParaRPr kumimoji="1"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F9FB378-2733-9DC6-69A9-3991CB72CD55}"/>
              </a:ext>
            </a:extLst>
          </p:cNvPr>
          <p:cNvSpPr/>
          <p:nvPr/>
        </p:nvSpPr>
        <p:spPr>
          <a:xfrm>
            <a:off x="108331" y="971607"/>
            <a:ext cx="6651321" cy="431010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■「ラーケーションの日」とは（</a:t>
            </a:r>
            <a:r>
              <a: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「ラーケーションの日の意義」</a:t>
            </a: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9824FD7-BD90-63DA-571B-4E0F8C9C138B}"/>
              </a:ext>
            </a:extLst>
          </p:cNvPr>
          <p:cNvSpPr/>
          <p:nvPr/>
        </p:nvSpPr>
        <p:spPr>
          <a:xfrm>
            <a:off x="100200" y="2446090"/>
            <a:ext cx="6651321" cy="431010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■取得する前に、以下について確認しよう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BCEE55D-A349-118D-4CB5-7B9A44295CC1}"/>
              </a:ext>
            </a:extLst>
          </p:cNvPr>
          <p:cNvSpPr/>
          <p:nvPr/>
        </p:nvSpPr>
        <p:spPr>
          <a:xfrm>
            <a:off x="108331" y="6221639"/>
            <a:ext cx="6651321" cy="371302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■どのような「ラーケーションの日」にするか、考えよう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CB92510-71A1-2EC8-7EFA-65B712DA712F}"/>
              </a:ext>
            </a:extLst>
          </p:cNvPr>
          <p:cNvSpPr/>
          <p:nvPr/>
        </p:nvSpPr>
        <p:spPr>
          <a:xfrm>
            <a:off x="74456" y="8248458"/>
            <a:ext cx="6702808" cy="797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2913" indent="-263525" algn="l">
              <a:spcBef>
                <a:spcPts val="600"/>
              </a:spcBef>
            </a:pPr>
            <a:r>
              <a:rPr kumimoji="1" lang="ja-JP" altLang="en-US" sz="1300" b="1" dirty="0">
                <a:solidFill>
                  <a:schemeClr val="tx1"/>
                </a:solidFill>
              </a:rPr>
              <a:t>（　　　　　　）学校（　　）年（　　）組（　　）番</a:t>
            </a:r>
            <a:endParaRPr kumimoji="1" lang="en-US" altLang="ja-JP" sz="1300" b="1" dirty="0">
              <a:solidFill>
                <a:schemeClr val="tx1"/>
              </a:solidFill>
            </a:endParaRPr>
          </a:p>
          <a:p>
            <a:pPr marL="442913" indent="-263525" algn="l">
              <a:spcBef>
                <a:spcPts val="600"/>
              </a:spcBef>
            </a:pPr>
            <a:r>
              <a:rPr kumimoji="1" lang="ja-JP" altLang="en-US" sz="1300" b="1" dirty="0">
                <a:solidFill>
                  <a:schemeClr val="tx1"/>
                </a:solidFill>
              </a:rPr>
              <a:t>保護者氏名　</a:t>
            </a:r>
            <a:r>
              <a:rPr kumimoji="1" lang="ja-JP" altLang="en-US" sz="1300" b="1" u="sng" dirty="0">
                <a:solidFill>
                  <a:schemeClr val="tx1"/>
                </a:solidFill>
              </a:rPr>
              <a:t>　　　　　　　　　　　　</a:t>
            </a:r>
            <a:r>
              <a:rPr kumimoji="1" lang="ja-JP" altLang="en-US" sz="1300" b="1" dirty="0">
                <a:solidFill>
                  <a:schemeClr val="tx1"/>
                </a:solidFill>
              </a:rPr>
              <a:t>児童生徒氏名</a:t>
            </a:r>
            <a:r>
              <a:rPr kumimoji="1" lang="ja-JP" altLang="en-US" sz="1300" b="1" u="sng" dirty="0">
                <a:solidFill>
                  <a:schemeClr val="tx1"/>
                </a:solidFill>
              </a:rPr>
              <a:t>　　　　　　　　　　　　　 </a:t>
            </a:r>
            <a:r>
              <a:rPr kumimoji="1" lang="en-US" altLang="ja-JP" sz="1300" u="sng" dirty="0">
                <a:solidFill>
                  <a:schemeClr val="bg1"/>
                </a:solidFill>
              </a:rPr>
              <a:t>.</a:t>
            </a:r>
            <a:r>
              <a:rPr kumimoji="1" lang="ja-JP" altLang="en-US" sz="1300" dirty="0">
                <a:solidFill>
                  <a:schemeClr val="tx1"/>
                </a:solidFill>
              </a:rPr>
              <a:t>　　　</a:t>
            </a:r>
            <a:r>
              <a:rPr kumimoji="1" lang="ja-JP" altLang="en-US" sz="1300" u="sng" dirty="0">
                <a:solidFill>
                  <a:schemeClr val="tx1"/>
                </a:solidFill>
              </a:rPr>
              <a:t>　　　　</a:t>
            </a:r>
            <a:r>
              <a:rPr kumimoji="1" lang="ja-JP" altLang="en-US" sz="1300" dirty="0">
                <a:solidFill>
                  <a:schemeClr val="tx1"/>
                </a:solidFill>
              </a:rPr>
              <a:t>　　　　　　　　　　　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895E12D-F8EE-44CA-BB2D-B3EB96CDD2E4}"/>
              </a:ext>
            </a:extLst>
          </p:cNvPr>
          <p:cNvSpPr/>
          <p:nvPr/>
        </p:nvSpPr>
        <p:spPr>
          <a:xfrm>
            <a:off x="108331" y="9171104"/>
            <a:ext cx="6643190" cy="57888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kumimoji="1" lang="ja-JP" alt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</a:t>
            </a:r>
            <a:endParaRPr kumimoji="1" lang="ja-JP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C2BB94E-5F0F-4AC0-A737-7D8B07FE82D7}"/>
              </a:ext>
            </a:extLst>
          </p:cNvPr>
          <p:cNvSpPr/>
          <p:nvPr/>
        </p:nvSpPr>
        <p:spPr>
          <a:xfrm>
            <a:off x="303294" y="9253670"/>
            <a:ext cx="6261394" cy="4437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このラーケーションカードは、「ラーケーションの日」を計画・作成するときに活用してください。学校に提出をする必要はありません。</a:t>
            </a:r>
            <a:endParaRPr kumimoji="1" lang="ja-JP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1449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884</TotalTime>
  <Words>336</Words>
  <Application>Microsoft Office PowerPoint</Application>
  <PresentationFormat>A4 210 x 297 mm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水谷　政名</dc:creator>
  <cp:lastModifiedBy>大竹 邦一</cp:lastModifiedBy>
  <cp:revision>32</cp:revision>
  <cp:lastPrinted>2025-03-11T02:04:17Z</cp:lastPrinted>
  <dcterms:created xsi:type="dcterms:W3CDTF">2023-04-06T02:00:02Z</dcterms:created>
  <dcterms:modified xsi:type="dcterms:W3CDTF">2025-03-11T02:05:31Z</dcterms:modified>
</cp:coreProperties>
</file>